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9"/>
  </p:notesMasterIdLst>
  <p:handoutMasterIdLst>
    <p:handoutMasterId r:id="rId10"/>
  </p:handoutMasterIdLst>
  <p:sldIdLst>
    <p:sldId id="257" r:id="rId3"/>
    <p:sldId id="261" r:id="rId4"/>
    <p:sldId id="262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22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hr-HR" smtClean="0"/>
              <a:t>3.10.2014.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hr-HR" smtClean="0"/>
              <a:t>3.10.2014.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hr-HR" smtClean="0"/>
              <a:t>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hr-HR" smtClean="0"/>
              <a:t>3.10.2014.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hr-HR" smtClean="0"/>
              <a:t>3.10.2014.</a:t>
            </a:fld>
            <a:endParaRPr lang="hr-HR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hr-HR" smtClean="0"/>
              <a:t>3.10.2014.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hr-HR" smtClean="0"/>
              <a:t>3.10.2014.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ije slike s opis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datum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hr-HR" smtClean="0"/>
              <a:pPr/>
              <a:t>3.10.2014.</a:t>
            </a:fld>
            <a:endParaRPr lang="hr-HR" dirty="0"/>
          </a:p>
        </p:txBody>
      </p:sp>
      <p:sp>
        <p:nvSpPr>
          <p:cNvPr id="7" name="Rezervirano mjesto podnožj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8" name="Rezervirano mjesto broja slajd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hr-HR" smtClean="0"/>
              <a:pPr/>
              <a:t>‹#›</a:t>
            </a:fld>
            <a:endParaRPr lang="hr-HR" dirty="0"/>
          </a:p>
        </p:txBody>
      </p:sp>
      <p:grpSp>
        <p:nvGrpSpPr>
          <p:cNvPr id="9" name="Grupa 8"/>
          <p:cNvGrpSpPr/>
          <p:nvPr/>
        </p:nvGrpSpPr>
        <p:grpSpPr>
          <a:xfrm>
            <a:off x="574431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Prostoručno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" name="Prostoručno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6285120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Prostoručno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Prostoručno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36" name="Rezervirano mjesto slike 33"/>
          <p:cNvSpPr>
            <a:spLocks noGrp="1" noChangeAspect="1"/>
          </p:cNvSpPr>
          <p:nvPr>
            <p:ph type="pic" sz="quarter" idx="17"/>
          </p:nvPr>
        </p:nvSpPr>
        <p:spPr>
          <a:xfrm>
            <a:off x="833620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37" name="Rezervirano mjesto slike 33"/>
          <p:cNvSpPr>
            <a:spLocks noGrp="1" noChangeAspect="1"/>
          </p:cNvSpPr>
          <p:nvPr>
            <p:ph type="pic" sz="quarter" idx="18"/>
          </p:nvPr>
        </p:nvSpPr>
        <p:spPr>
          <a:xfrm>
            <a:off x="6544309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39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052423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0" name="Rezervirano mjesto teksta 3"/>
          <p:cNvSpPr>
            <a:spLocks noGrp="1"/>
          </p:cNvSpPr>
          <p:nvPr>
            <p:ph type="body" sz="half" idx="19"/>
          </p:nvPr>
        </p:nvSpPr>
        <p:spPr>
          <a:xfrm>
            <a:off x="6742908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slike s opiso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datum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hr-HR" smtClean="0"/>
              <a:pPr/>
              <a:t>3.10.2014.</a:t>
            </a:fld>
            <a:endParaRPr lang="hr-HR" dirty="0"/>
          </a:p>
        </p:txBody>
      </p:sp>
      <p:sp>
        <p:nvSpPr>
          <p:cNvPr id="7" name="Rezervirano mjesto podnožj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8" name="Rezervirano mjesto broja slajd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hr-HR" smtClean="0"/>
              <a:pPr/>
              <a:t>‹#›</a:t>
            </a:fld>
            <a:endParaRPr lang="hr-HR" dirty="0"/>
          </a:p>
        </p:txBody>
      </p:sp>
      <p:grpSp>
        <p:nvGrpSpPr>
          <p:cNvPr id="35" name="Grupa 34"/>
          <p:cNvGrpSpPr>
            <a:grpSpLocks noChangeAspect="1"/>
          </p:cNvGrpSpPr>
          <p:nvPr/>
        </p:nvGrpSpPr>
        <p:grpSpPr>
          <a:xfrm rot="5400000">
            <a:off x="4030971" y="647727"/>
            <a:ext cx="4116828" cy="338328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8" name="Prostoručno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" name="Prostoručno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Prostoručno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9" name="Prostoručno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0" name="Prostoručno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1" name="Prostoručno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52" name="Grupa 51"/>
          <p:cNvGrpSpPr>
            <a:grpSpLocks noChangeAspect="1"/>
          </p:cNvGrpSpPr>
          <p:nvPr/>
        </p:nvGrpSpPr>
        <p:grpSpPr>
          <a:xfrm rot="5400000">
            <a:off x="263071" y="1127733"/>
            <a:ext cx="4114800" cy="3381614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Prostoručno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9" name="Prostoručno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0" name="Prostoručno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1" name="Prostoručno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2" name="Prostoručno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65" name="Grupa 64"/>
          <p:cNvGrpSpPr>
            <a:grpSpLocks noChangeAspect="1"/>
          </p:cNvGrpSpPr>
          <p:nvPr/>
        </p:nvGrpSpPr>
        <p:grpSpPr>
          <a:xfrm rot="5400000">
            <a:off x="7803905" y="1127738"/>
            <a:ext cx="4114800" cy="338161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66" name="Prostoručno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7" name="Prostoručno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0" name="Prostoručno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1" name="Prostoručno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2" name="Prostoručno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4" name="Prostoručno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Prostoručno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7" name="Prostoručno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78" name="Rezervirano mjesto slike 33"/>
          <p:cNvSpPr>
            <a:spLocks noGrp="1"/>
          </p:cNvSpPr>
          <p:nvPr>
            <p:ph type="pic" sz="quarter" idx="18"/>
          </p:nvPr>
        </p:nvSpPr>
        <p:spPr>
          <a:xfrm>
            <a:off x="4599885" y="53340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79" name="Rezervirano mjesto slike 33"/>
          <p:cNvSpPr>
            <a:spLocks noGrp="1"/>
          </p:cNvSpPr>
          <p:nvPr>
            <p:ph type="pic" sz="quarter" idx="19"/>
          </p:nvPr>
        </p:nvSpPr>
        <p:spPr>
          <a:xfrm>
            <a:off x="834571" y="101359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80" name="Rezervirano mjesto slike 33"/>
          <p:cNvSpPr>
            <a:spLocks noGrp="1"/>
          </p:cNvSpPr>
          <p:nvPr>
            <p:ph type="pic" sz="quarter" idx="20"/>
          </p:nvPr>
        </p:nvSpPr>
        <p:spPr>
          <a:xfrm>
            <a:off x="8375405" y="1013591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81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948871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82" name="Rezervirano mjesto teksta 3"/>
          <p:cNvSpPr>
            <a:spLocks noGrp="1"/>
          </p:cNvSpPr>
          <p:nvPr>
            <p:ph type="body" sz="half" idx="21"/>
          </p:nvPr>
        </p:nvSpPr>
        <p:spPr>
          <a:xfrm>
            <a:off x="4707208" y="4582378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83" name="Rezervirano mjesto teksta 3"/>
          <p:cNvSpPr>
            <a:spLocks noGrp="1"/>
          </p:cNvSpPr>
          <p:nvPr>
            <p:ph type="body" sz="half" idx="22"/>
          </p:nvPr>
        </p:nvSpPr>
        <p:spPr>
          <a:xfrm>
            <a:off x="8489705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slike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datum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hr-HR" smtClean="0"/>
              <a:pPr/>
              <a:t>3.10.2014.</a:t>
            </a:fld>
            <a:endParaRPr lang="hr-HR" dirty="0"/>
          </a:p>
        </p:txBody>
      </p:sp>
      <p:sp>
        <p:nvSpPr>
          <p:cNvPr id="7" name="Rezervirano mjesto podnožj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8" name="Rezervirano mjesto broja slajd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hr-HR" smtClean="0"/>
              <a:pPr/>
              <a:t>‹#›</a:t>
            </a:fld>
            <a:endParaRPr lang="hr-HR" dirty="0"/>
          </a:p>
        </p:txBody>
      </p:sp>
      <p:grpSp>
        <p:nvGrpSpPr>
          <p:cNvPr id="84" name="Grupa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Prostoručno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6" name="Prostoručno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7" name="Prostoručno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8" name="Prostoručno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9" name="Prostoručno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0" name="Prostoručno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1" name="Prostoručno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2" name="Prostoručno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3" name="Prostoručno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4" name="Prostoručno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5" name="Prostoručno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6" name="Prostoručno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97" name="Rezervirano mjesto slike 33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grpSp>
        <p:nvGrpSpPr>
          <p:cNvPr id="98" name="Grupa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Prostoručno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0" name="Prostoručno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1" name="Prostoručno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2" name="Prostoručno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3" name="Prostoručno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4" name="Prostoručno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5" name="Prostoručno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6" name="Prostoručno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7" name="Prostoručno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8" name="Prostoručno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9" name="Prostoručno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0" name="Prostoručno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111" name="Rezervirano mjesto slike 33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grpSp>
        <p:nvGrpSpPr>
          <p:cNvPr id="112" name="Grupa 111"/>
          <p:cNvGrpSpPr/>
          <p:nvPr/>
        </p:nvGrpSpPr>
        <p:grpSpPr>
          <a:xfrm>
            <a:off x="5322489" y="34361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Prostoručno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4" name="Prostoručno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5" name="Prostoručno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6" name="Prostoručno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7" name="Prostoručno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8" name="Prostoručno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9" name="Prostoručno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0" name="Prostoručno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1" name="Prostoručno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2" name="Prostoručno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3" name="Prostoručno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4" name="Prostoručno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125" name="Rezervirano mjesto slike 33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6465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126" name="Rezervirano mjesto teksta 3"/>
          <p:cNvSpPr>
            <a:spLocks noGrp="1"/>
          </p:cNvSpPr>
          <p:nvPr>
            <p:ph type="body" sz="half" idx="21"/>
          </p:nvPr>
        </p:nvSpPr>
        <p:spPr>
          <a:xfrm>
            <a:off x="9066214" y="2048893"/>
            <a:ext cx="22860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hr-HR" smtClean="0"/>
              <a:t>3.10.2014.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Prostoručno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" name="Prostoručno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grpSp>
          <p:nvGrpSpPr>
            <p:cNvPr id="11" name="Grupa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Prostoručno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21" name="Prostoručno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sp>
          <p:nvSpPr>
            <p:cNvPr id="12" name="Prostoručno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hr-HR" smtClean="0"/>
              <a:t>3.10.2014.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hr-HR" smtClean="0"/>
              <a:t>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hr-HR" smtClean="0"/>
              <a:t>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 dirty="0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hr-HR" smtClean="0"/>
              <a:pPr/>
              <a:t>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755901" y="876300"/>
            <a:ext cx="8367712" cy="1651000"/>
          </a:xfrm>
        </p:spPr>
        <p:txBody>
          <a:bodyPr/>
          <a:lstStyle/>
          <a:p>
            <a:pPr algn="l" defTabSz="914400">
              <a:spcBef>
                <a:spcPct val="0"/>
              </a:spcBef>
              <a:buNone/>
            </a:pPr>
            <a:r>
              <a:rPr lang="hr-HR" sz="5400" b="0" i="0" dirty="0" smtClean="0">
                <a:solidFill>
                  <a:srgbClr val="9A5315">
                    <a:lumMod val="50000"/>
                  </a:srgbClr>
                </a:solidFill>
                <a:latin typeface="Segoe Print"/>
              </a:rPr>
              <a:t>Latinski infinitivi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hr-HR" sz="2400" b="0" i="0" dirty="0" smtClean="0"/>
              <a:t>Podnaslov</a:t>
            </a:r>
            <a:endParaRPr lang="hr-HR" dirty="0"/>
          </a:p>
        </p:txBody>
      </p:sp>
      <p:pic>
        <p:nvPicPr>
          <p:cNvPr id="1026" name="Picture 2" descr="http://widgets.bestmoodle.net/images/lolcat/semperfidel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10" y="2527300"/>
            <a:ext cx="433229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270738" y="228599"/>
            <a:ext cx="7852877" cy="1600201"/>
          </a:xfrm>
        </p:spPr>
        <p:txBody>
          <a:bodyPr/>
          <a:lstStyle/>
          <a:p>
            <a:r>
              <a:rPr lang="hr-HR" dirty="0" smtClean="0"/>
              <a:t>6 infinitiva je u latinskom jeziku</a:t>
            </a:r>
            <a:endParaRPr lang="hr-HR" dirty="0"/>
          </a:p>
        </p:txBody>
      </p:sp>
      <p:sp>
        <p:nvSpPr>
          <p:cNvPr id="4" name="TekstniOkvir 3"/>
          <p:cNvSpPr txBox="1"/>
          <p:nvPr/>
        </p:nvSpPr>
        <p:spPr>
          <a:xfrm>
            <a:off x="3868615" y="2286000"/>
            <a:ext cx="75262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r-HR" sz="32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Infinitiv prezenta aktivnog i pasivnog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32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Infinitiv perfekta aktivnog i pasivnog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32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Infinitiv futura aktivnog i pasivnog</a:t>
            </a:r>
            <a:endParaRPr lang="hr-HR" sz="3200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26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GLAGOLI ZA TVORBU INFINITIVA</a:t>
            </a:r>
            <a:endParaRPr lang="hr-HR" sz="4400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AMO 1 (AMARE) -AVI, -ATUM</a:t>
            </a:r>
          </a:p>
          <a:p>
            <a:r>
              <a:rPr lang="hr-HR" sz="32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HABEO 2 (HABERE) HABUI, HABITUM</a:t>
            </a:r>
          </a:p>
          <a:p>
            <a:r>
              <a:rPr lang="hr-HR" sz="32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DICO 3 (DICERE) DIXI, DICTUM</a:t>
            </a:r>
          </a:p>
          <a:p>
            <a:r>
              <a:rPr lang="hr-HR" sz="32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FACIO 3 (FACERE) FECI, FACTUM</a:t>
            </a:r>
          </a:p>
          <a:p>
            <a:r>
              <a:rPr lang="hr-HR" sz="32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AUDIO 4 (AUDIRE) AUDIVI, AUDITUM</a:t>
            </a:r>
            <a:endParaRPr lang="hr-HR" sz="3200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46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39712" y="-177800"/>
            <a:ext cx="10058402" cy="1219200"/>
          </a:xfrm>
        </p:spPr>
        <p:txBody>
          <a:bodyPr/>
          <a:lstStyle/>
          <a:p>
            <a:r>
              <a:rPr lang="hr-HR" b="1" dirty="0" smtClean="0"/>
              <a:t>INFINITIVI PREZENTA</a:t>
            </a:r>
            <a:endParaRPr lang="hr-HR" b="1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idx="1"/>
          </p:nvPr>
        </p:nvSpPr>
        <p:spPr>
          <a:xfrm>
            <a:off x="996696" y="1041400"/>
            <a:ext cx="4956048" cy="1463675"/>
          </a:xfrm>
        </p:spPr>
        <p:txBody>
          <a:bodyPr/>
          <a:lstStyle/>
          <a:p>
            <a:r>
              <a:rPr lang="hr-HR" sz="3600" dirty="0">
                <a:solidFill>
                  <a:schemeClr val="bg2">
                    <a:lumMod val="10000"/>
                  </a:schemeClr>
                </a:solidFill>
              </a:rPr>
              <a:t>AKTIVNOG</a:t>
            </a:r>
          </a:p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am-āre - voljeti</a:t>
            </a: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hab</a:t>
            </a: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-ēre</a:t>
            </a: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dic-ĕre</a:t>
            </a:r>
            <a:endParaRPr lang="hr-HR" sz="36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fac-</a:t>
            </a:r>
            <a:r>
              <a:rPr lang="hr-HR" sz="3600" b="1" dirty="0" err="1">
                <a:solidFill>
                  <a:schemeClr val="bg2">
                    <a:lumMod val="10000"/>
                  </a:schemeClr>
                </a:solidFill>
              </a:rPr>
              <a:t>ĕ</a:t>
            </a: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re</a:t>
            </a:r>
            <a:endParaRPr lang="hr-HR" sz="36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aud-īre</a:t>
            </a:r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Rezervirano mjesto teksta 5"/>
          <p:cNvSpPr>
            <a:spLocks noGrp="1"/>
          </p:cNvSpPr>
          <p:nvPr>
            <p:ph type="body" sz="quarter" idx="3"/>
          </p:nvPr>
        </p:nvSpPr>
        <p:spPr>
          <a:xfrm>
            <a:off x="6324600" y="1041400"/>
            <a:ext cx="4773614" cy="1463675"/>
          </a:xfrm>
        </p:spPr>
        <p:txBody>
          <a:bodyPr>
            <a:normAutofit fontScale="92500" lnSpcReduction="20000"/>
          </a:bodyPr>
          <a:lstStyle/>
          <a:p>
            <a:endParaRPr lang="hr-HR" sz="36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36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hr-HR" sz="3900" dirty="0" smtClean="0">
                <a:solidFill>
                  <a:schemeClr val="bg2">
                    <a:lumMod val="10000"/>
                  </a:schemeClr>
                </a:solidFill>
              </a:rPr>
              <a:t>PASIVNOG</a:t>
            </a:r>
            <a:endParaRPr lang="hr-HR" sz="3900" dirty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3600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am-āri – biti voljen</a:t>
            </a:r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hab</a:t>
            </a: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-ēri</a:t>
            </a:r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dic</a:t>
            </a: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-i</a:t>
            </a:r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fac</a:t>
            </a: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-i</a:t>
            </a:r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aud-īri</a:t>
            </a:r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88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3" grpId="0" build="p"/>
      <p:bldP spid="6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124200" y="177800"/>
            <a:ext cx="7173914" cy="863600"/>
          </a:xfrm>
        </p:spPr>
        <p:txBody>
          <a:bodyPr/>
          <a:lstStyle/>
          <a:p>
            <a:r>
              <a:rPr lang="hr-HR" b="1" dirty="0" smtClean="0"/>
              <a:t>INFINITIVI PERFEKTA</a:t>
            </a:r>
            <a:endParaRPr lang="hr-HR" b="1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idx="1"/>
          </p:nvPr>
        </p:nvSpPr>
        <p:spPr>
          <a:xfrm>
            <a:off x="330200" y="1041400"/>
            <a:ext cx="5194300" cy="1958975"/>
          </a:xfrm>
        </p:spPr>
        <p:txBody>
          <a:bodyPr>
            <a:noAutofit/>
          </a:bodyPr>
          <a:lstStyle/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hr-HR" sz="2800" dirty="0" smtClean="0">
                <a:solidFill>
                  <a:schemeClr val="bg2">
                    <a:lumMod val="10000"/>
                  </a:schemeClr>
                </a:solidFill>
              </a:rPr>
              <a:t>AKTIVNOG </a:t>
            </a:r>
          </a:p>
          <a:p>
            <a:r>
              <a:rPr lang="hr-HR" sz="2800" dirty="0" smtClean="0">
                <a:solidFill>
                  <a:schemeClr val="bg2">
                    <a:lumMod val="10000"/>
                  </a:schemeClr>
                </a:solidFill>
              </a:rPr>
              <a:t>tvorba: </a:t>
            </a:r>
          </a:p>
          <a:p>
            <a:r>
              <a:rPr lang="hr-HR" sz="2800" dirty="0" smtClean="0">
                <a:solidFill>
                  <a:srgbClr val="C00000"/>
                </a:solidFill>
              </a:rPr>
              <a:t>perfekta osnova +</a:t>
            </a:r>
            <a:r>
              <a:rPr lang="hr-HR" sz="2800" dirty="0">
                <a:solidFill>
                  <a:srgbClr val="C00000"/>
                </a:solidFill>
              </a:rPr>
              <a:t> </a:t>
            </a:r>
            <a:r>
              <a:rPr lang="hr-HR" sz="2800" dirty="0" smtClean="0">
                <a:solidFill>
                  <a:srgbClr val="C00000"/>
                </a:solidFill>
              </a:rPr>
              <a:t>-ISSE</a:t>
            </a:r>
            <a:endParaRPr lang="hr-HR" sz="2800" dirty="0">
              <a:solidFill>
                <a:srgbClr val="C00000"/>
              </a:solidFill>
            </a:endParaRPr>
          </a:p>
          <a:p>
            <a:endParaRPr lang="hr-HR" sz="28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2"/>
          </p:nvPr>
        </p:nvSpPr>
        <p:spPr>
          <a:xfrm>
            <a:off x="206248" y="3101975"/>
            <a:ext cx="4956048" cy="37560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amav-isse</a:t>
            </a:r>
            <a:endParaRPr lang="hr-HR" sz="36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habu-</a:t>
            </a:r>
            <a:r>
              <a:rPr lang="hr-HR" sz="3600" b="1" dirty="0" err="1">
                <a:solidFill>
                  <a:schemeClr val="bg2">
                    <a:lumMod val="10000"/>
                  </a:schemeClr>
                </a:solidFill>
              </a:rPr>
              <a:t>isse</a:t>
            </a:r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dix-</a:t>
            </a:r>
            <a:r>
              <a:rPr lang="hr-HR" sz="3600" b="1" dirty="0" err="1">
                <a:solidFill>
                  <a:schemeClr val="bg2">
                    <a:lumMod val="10000"/>
                  </a:schemeClr>
                </a:solidFill>
              </a:rPr>
              <a:t>isse</a:t>
            </a:r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fec-</a:t>
            </a:r>
            <a:r>
              <a:rPr lang="hr-HR" sz="3600" b="1" dirty="0" err="1">
                <a:solidFill>
                  <a:schemeClr val="bg2">
                    <a:lumMod val="10000"/>
                  </a:schemeClr>
                </a:solidFill>
              </a:rPr>
              <a:t>isse</a:t>
            </a:r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audiv-</a:t>
            </a:r>
            <a:r>
              <a:rPr lang="hr-HR" sz="3600" b="1" dirty="0" err="1">
                <a:solidFill>
                  <a:schemeClr val="bg2">
                    <a:lumMod val="10000"/>
                  </a:schemeClr>
                </a:solidFill>
              </a:rPr>
              <a:t>isse</a:t>
            </a:r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Rezervirano mjesto teksta 5"/>
          <p:cNvSpPr>
            <a:spLocks noGrp="1"/>
          </p:cNvSpPr>
          <p:nvPr>
            <p:ph type="body" sz="quarter" idx="3"/>
          </p:nvPr>
        </p:nvSpPr>
        <p:spPr>
          <a:xfrm>
            <a:off x="6142166" y="1041400"/>
            <a:ext cx="4956048" cy="1958975"/>
          </a:xfrm>
        </p:spPr>
        <p:txBody>
          <a:bodyPr>
            <a:noAutofit/>
          </a:bodyPr>
          <a:lstStyle/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hr-HR" sz="2800" dirty="0" smtClean="0">
                <a:solidFill>
                  <a:schemeClr val="bg2">
                    <a:lumMod val="10000"/>
                  </a:schemeClr>
                </a:solidFill>
              </a:rPr>
              <a:t>PASIVNOG</a:t>
            </a:r>
          </a:p>
          <a:p>
            <a:r>
              <a:rPr lang="hr-HR" sz="2800" dirty="0">
                <a:solidFill>
                  <a:schemeClr val="bg2">
                    <a:lumMod val="10000"/>
                  </a:schemeClr>
                </a:solidFill>
              </a:rPr>
              <a:t>t</a:t>
            </a:r>
            <a:r>
              <a:rPr lang="hr-HR" sz="2800" dirty="0" smtClean="0">
                <a:solidFill>
                  <a:schemeClr val="bg2">
                    <a:lumMod val="10000"/>
                  </a:schemeClr>
                </a:solidFill>
              </a:rPr>
              <a:t>vorba: </a:t>
            </a:r>
          </a:p>
          <a:p>
            <a:r>
              <a:rPr lang="hr-HR" sz="2800" dirty="0" smtClean="0">
                <a:solidFill>
                  <a:srgbClr val="C00000"/>
                </a:solidFill>
              </a:rPr>
              <a:t>particip perfekta +</a:t>
            </a:r>
            <a:r>
              <a:rPr lang="hr-HR" sz="2800" dirty="0" err="1" smtClean="0">
                <a:solidFill>
                  <a:srgbClr val="C00000"/>
                </a:solidFill>
              </a:rPr>
              <a:t>esse</a:t>
            </a:r>
            <a:endParaRPr lang="hr-HR" sz="2800" dirty="0">
              <a:solidFill>
                <a:srgbClr val="C00000"/>
              </a:solidFill>
            </a:endParaRPr>
          </a:p>
          <a:p>
            <a:endParaRPr lang="hr-HR" sz="2800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4"/>
          </p:nvPr>
        </p:nvSpPr>
        <p:spPr>
          <a:xfrm>
            <a:off x="6142166" y="3101975"/>
            <a:ext cx="4956048" cy="37560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amatus</a:t>
            </a: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,-a,-um </a:t>
            </a: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esse</a:t>
            </a:r>
            <a:endParaRPr lang="hr-HR" sz="36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habitus,-a,-um </a:t>
            </a: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esse</a:t>
            </a:r>
            <a:endParaRPr lang="hr-HR" sz="36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dictus</a:t>
            </a: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,-a,-um </a:t>
            </a: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esse</a:t>
            </a:r>
            <a:endParaRPr lang="hr-HR" sz="36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factus</a:t>
            </a: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,-a,-um </a:t>
            </a: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esse</a:t>
            </a:r>
            <a:endParaRPr lang="hr-HR" sz="36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auditus</a:t>
            </a:r>
            <a:r>
              <a:rPr lang="hr-HR" sz="3600" b="1" dirty="0" smtClean="0">
                <a:solidFill>
                  <a:schemeClr val="bg2">
                    <a:lumMod val="10000"/>
                  </a:schemeClr>
                </a:solidFill>
              </a:rPr>
              <a:t>,-a,-um </a:t>
            </a:r>
            <a:r>
              <a:rPr lang="hr-HR" sz="3600" b="1" dirty="0" err="1" smtClean="0">
                <a:solidFill>
                  <a:schemeClr val="bg2">
                    <a:lumMod val="10000"/>
                  </a:schemeClr>
                </a:solidFill>
              </a:rPr>
              <a:t>esse</a:t>
            </a:r>
            <a:endParaRPr lang="hr-HR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95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3" grpId="0" build="p"/>
      <p:bldP spid="6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124200" y="177800"/>
            <a:ext cx="7173914" cy="863600"/>
          </a:xfrm>
        </p:spPr>
        <p:txBody>
          <a:bodyPr/>
          <a:lstStyle/>
          <a:p>
            <a:r>
              <a:rPr lang="hr-HR" b="1" dirty="0" smtClean="0"/>
              <a:t>INFINITIVI FUTURA</a:t>
            </a:r>
            <a:endParaRPr lang="hr-HR" b="1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idx="1"/>
          </p:nvPr>
        </p:nvSpPr>
        <p:spPr>
          <a:xfrm>
            <a:off x="206248" y="1041401"/>
            <a:ext cx="5292852" cy="2336799"/>
          </a:xfrm>
        </p:spPr>
        <p:txBody>
          <a:bodyPr>
            <a:noAutofit/>
          </a:bodyPr>
          <a:lstStyle/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hr-HR" sz="2800" dirty="0" smtClean="0">
                <a:solidFill>
                  <a:schemeClr val="bg2">
                    <a:lumMod val="10000"/>
                  </a:schemeClr>
                </a:solidFill>
              </a:rPr>
              <a:t>AKTIVNOG </a:t>
            </a:r>
          </a:p>
          <a:p>
            <a:r>
              <a:rPr lang="hr-HR" sz="2800" dirty="0" smtClean="0">
                <a:solidFill>
                  <a:schemeClr val="bg2">
                    <a:lumMod val="10000"/>
                  </a:schemeClr>
                </a:solidFill>
              </a:rPr>
              <a:t>tvorba:</a:t>
            </a:r>
          </a:p>
          <a:p>
            <a:r>
              <a:rPr lang="hr-HR" sz="2800" dirty="0">
                <a:solidFill>
                  <a:srgbClr val="C00000"/>
                </a:solidFill>
              </a:rPr>
              <a:t>particip </a:t>
            </a:r>
            <a:r>
              <a:rPr lang="hr-HR" sz="2800" dirty="0" smtClean="0">
                <a:solidFill>
                  <a:srgbClr val="C00000"/>
                </a:solidFill>
              </a:rPr>
              <a:t>futura </a:t>
            </a:r>
            <a:r>
              <a:rPr lang="hr-HR" sz="2800" dirty="0">
                <a:solidFill>
                  <a:srgbClr val="C00000"/>
                </a:solidFill>
              </a:rPr>
              <a:t>+</a:t>
            </a:r>
            <a:r>
              <a:rPr lang="hr-HR" sz="2800" dirty="0" err="1">
                <a:solidFill>
                  <a:srgbClr val="C00000"/>
                </a:solidFill>
              </a:rPr>
              <a:t>esse</a:t>
            </a:r>
            <a:endParaRPr lang="hr-HR" sz="2800" dirty="0">
              <a:solidFill>
                <a:srgbClr val="C00000"/>
              </a:solidFill>
            </a:endParaRPr>
          </a:p>
          <a:p>
            <a:r>
              <a:rPr lang="hr-HR" sz="28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endParaRPr lang="hr-HR" sz="28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2"/>
          </p:nvPr>
        </p:nvSpPr>
        <p:spPr>
          <a:xfrm>
            <a:off x="206248" y="3101975"/>
            <a:ext cx="4956048" cy="37560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amaturus</a:t>
            </a:r>
            <a:r>
              <a:rPr lang="hr-HR" sz="3200" b="1" dirty="0">
                <a:solidFill>
                  <a:schemeClr val="bg2">
                    <a:lumMod val="10000"/>
                  </a:schemeClr>
                </a:solidFill>
              </a:rPr>
              <a:t>,-a,-um </a:t>
            </a:r>
            <a:r>
              <a:rPr lang="hr-HR" sz="3200" b="1" dirty="0" err="1">
                <a:solidFill>
                  <a:schemeClr val="bg2">
                    <a:lumMod val="10000"/>
                  </a:schemeClr>
                </a:solidFill>
              </a:rPr>
              <a:t>esse</a:t>
            </a:r>
            <a:endParaRPr lang="hr-HR" sz="32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habiturus</a:t>
            </a:r>
            <a:r>
              <a:rPr lang="hr-HR" sz="3200" b="1" dirty="0">
                <a:solidFill>
                  <a:schemeClr val="bg2">
                    <a:lumMod val="10000"/>
                  </a:schemeClr>
                </a:solidFill>
              </a:rPr>
              <a:t>,-a,-um </a:t>
            </a:r>
            <a:r>
              <a:rPr lang="hr-HR" sz="3200" b="1" dirty="0" err="1">
                <a:solidFill>
                  <a:schemeClr val="bg2">
                    <a:lumMod val="10000"/>
                  </a:schemeClr>
                </a:solidFill>
              </a:rPr>
              <a:t>esse</a:t>
            </a:r>
            <a:endParaRPr lang="hr-HR" sz="32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dicturus</a:t>
            </a:r>
            <a:r>
              <a:rPr lang="hr-HR" sz="3200" b="1" dirty="0">
                <a:solidFill>
                  <a:schemeClr val="bg2">
                    <a:lumMod val="10000"/>
                  </a:schemeClr>
                </a:solidFill>
              </a:rPr>
              <a:t>,-a,-um </a:t>
            </a:r>
            <a:r>
              <a:rPr lang="hr-HR" sz="3200" b="1" dirty="0" err="1">
                <a:solidFill>
                  <a:schemeClr val="bg2">
                    <a:lumMod val="10000"/>
                  </a:schemeClr>
                </a:solidFill>
              </a:rPr>
              <a:t>esse</a:t>
            </a:r>
            <a:endParaRPr lang="hr-HR" sz="32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facturus</a:t>
            </a:r>
            <a:r>
              <a:rPr lang="hr-HR" sz="3200" b="1" dirty="0">
                <a:solidFill>
                  <a:schemeClr val="bg2">
                    <a:lumMod val="10000"/>
                  </a:schemeClr>
                </a:solidFill>
              </a:rPr>
              <a:t>,-a,-um </a:t>
            </a:r>
            <a:r>
              <a:rPr lang="hr-HR" sz="3200" b="1" dirty="0" err="1">
                <a:solidFill>
                  <a:schemeClr val="bg2">
                    <a:lumMod val="10000"/>
                  </a:schemeClr>
                </a:solidFill>
              </a:rPr>
              <a:t>esse</a:t>
            </a:r>
            <a:endParaRPr lang="hr-HR" sz="32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auditurus</a:t>
            </a:r>
            <a:r>
              <a:rPr lang="hr-HR" sz="3200" b="1" dirty="0">
                <a:solidFill>
                  <a:schemeClr val="bg2">
                    <a:lumMod val="10000"/>
                  </a:schemeClr>
                </a:solidFill>
              </a:rPr>
              <a:t>,-a,-um </a:t>
            </a:r>
            <a:r>
              <a:rPr lang="hr-HR" sz="3200" b="1" dirty="0" err="1">
                <a:solidFill>
                  <a:schemeClr val="bg2">
                    <a:lumMod val="10000"/>
                  </a:schemeClr>
                </a:solidFill>
              </a:rPr>
              <a:t>esse</a:t>
            </a:r>
            <a:endParaRPr lang="hr-HR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Rezervirano mjesto teksta 5"/>
          <p:cNvSpPr>
            <a:spLocks noGrp="1"/>
          </p:cNvSpPr>
          <p:nvPr>
            <p:ph type="body" sz="quarter" idx="3"/>
          </p:nvPr>
        </p:nvSpPr>
        <p:spPr>
          <a:xfrm>
            <a:off x="6142166" y="1041400"/>
            <a:ext cx="4956048" cy="1958975"/>
          </a:xfrm>
        </p:spPr>
        <p:txBody>
          <a:bodyPr>
            <a:noAutofit/>
          </a:bodyPr>
          <a:lstStyle/>
          <a:p>
            <a:endParaRPr lang="hr-H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hr-HR" sz="28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hr-HR" sz="2800" dirty="0" smtClean="0">
                <a:solidFill>
                  <a:schemeClr val="bg2">
                    <a:lumMod val="10000"/>
                  </a:schemeClr>
                </a:solidFill>
              </a:rPr>
              <a:t>PASIVNOG</a:t>
            </a:r>
          </a:p>
          <a:p>
            <a:r>
              <a:rPr lang="hr-HR" sz="2800" dirty="0">
                <a:solidFill>
                  <a:schemeClr val="bg2">
                    <a:lumMod val="10000"/>
                  </a:schemeClr>
                </a:solidFill>
              </a:rPr>
              <a:t>t</a:t>
            </a:r>
            <a:r>
              <a:rPr lang="hr-HR" sz="2800" dirty="0" smtClean="0">
                <a:solidFill>
                  <a:schemeClr val="bg2">
                    <a:lumMod val="10000"/>
                  </a:schemeClr>
                </a:solidFill>
              </a:rPr>
              <a:t>vorba: </a:t>
            </a:r>
          </a:p>
          <a:p>
            <a:r>
              <a:rPr lang="hr-HR" sz="2800" dirty="0" smtClean="0">
                <a:solidFill>
                  <a:srgbClr val="C00000"/>
                </a:solidFill>
              </a:rPr>
              <a:t>supin +</a:t>
            </a:r>
            <a:r>
              <a:rPr lang="hr-HR" sz="2800" dirty="0" err="1" smtClean="0">
                <a:solidFill>
                  <a:srgbClr val="C00000"/>
                </a:solidFill>
              </a:rPr>
              <a:t>iri</a:t>
            </a:r>
            <a:endParaRPr lang="hr-HR" sz="2800" dirty="0">
              <a:solidFill>
                <a:srgbClr val="C00000"/>
              </a:solidFill>
            </a:endParaRPr>
          </a:p>
          <a:p>
            <a:endParaRPr lang="hr-HR" sz="2800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4"/>
          </p:nvPr>
        </p:nvSpPr>
        <p:spPr>
          <a:xfrm>
            <a:off x="6142166" y="3101975"/>
            <a:ext cx="4956048" cy="37560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amatum</a:t>
            </a:r>
            <a:r>
              <a:rPr lang="hr-HR" sz="32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iri</a:t>
            </a:r>
            <a:endParaRPr lang="hr-HR" sz="32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200" b="1" dirty="0" err="1">
                <a:solidFill>
                  <a:schemeClr val="bg2">
                    <a:lumMod val="10000"/>
                  </a:schemeClr>
                </a:solidFill>
              </a:rPr>
              <a:t>h</a:t>
            </a: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abitum</a:t>
            </a:r>
            <a:r>
              <a:rPr lang="hr-HR" sz="32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iri</a:t>
            </a:r>
            <a:endParaRPr lang="hr-HR" sz="32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dictum</a:t>
            </a:r>
            <a:r>
              <a:rPr lang="hr-HR" sz="32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r-HR" sz="3200" b="1" dirty="0" err="1">
                <a:solidFill>
                  <a:schemeClr val="bg2">
                    <a:lumMod val="10000"/>
                  </a:schemeClr>
                </a:solidFill>
              </a:rPr>
              <a:t>iri</a:t>
            </a:r>
            <a:endParaRPr lang="hr-HR" sz="32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factum</a:t>
            </a:r>
            <a:r>
              <a:rPr lang="hr-HR" sz="32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iri</a:t>
            </a:r>
            <a:endParaRPr lang="hr-HR" sz="32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hr-HR" sz="3200" b="1" dirty="0" err="1" smtClean="0">
                <a:solidFill>
                  <a:schemeClr val="bg2">
                    <a:lumMod val="10000"/>
                  </a:schemeClr>
                </a:solidFill>
              </a:rPr>
              <a:t>auditum</a:t>
            </a:r>
            <a:r>
              <a:rPr lang="hr-HR" sz="32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r-HR" sz="3200" b="1" dirty="0" err="1">
                <a:solidFill>
                  <a:schemeClr val="bg2">
                    <a:lumMod val="10000"/>
                  </a:schemeClr>
                </a:solidFill>
              </a:rPr>
              <a:t>iri</a:t>
            </a:r>
            <a:endParaRPr lang="hr-HR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29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  <p:bldP spid="3" grpId="0" build="p"/>
      <p:bldP spid="6" grpId="0" build="p"/>
      <p:bldP spid="4" grpId="0" build="p"/>
    </p:bld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67F96A-C2ED-4D5B-8EFB-A18C6982D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Šarena prezentacija s temom prirode, ilustracija krajobraza (široki zaslon)</Template>
  <TotalTime>0</TotalTime>
  <Words>197</Words>
  <Application>Microsoft Office PowerPoint</Application>
  <PresentationFormat>Široki zaslon</PresentationFormat>
  <Paragraphs>81</Paragraphs>
  <Slides>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9" baseType="lpstr">
      <vt:lpstr>Arial</vt:lpstr>
      <vt:lpstr>Segoe Print</vt:lpstr>
      <vt:lpstr>Nature Illustration 16x9</vt:lpstr>
      <vt:lpstr>Latinski infinitivi</vt:lpstr>
      <vt:lpstr>6 infinitiva je u latinskom jeziku</vt:lpstr>
      <vt:lpstr>GLAGOLI ZA TVORBU INFINITIVA</vt:lpstr>
      <vt:lpstr>INFINITIVI PREZENTA</vt:lpstr>
      <vt:lpstr>INFINITIVI PERFEKTA</vt:lpstr>
      <vt:lpstr>INFINITIVI FUTURA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2014-10-03T09:09:08Z</dcterms:created>
  <dcterms:modified xsi:type="dcterms:W3CDTF">2014-10-03T09:40:09Z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TC034313779991</vt:lpwstr>
  </property>
</Properties>
</file>